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8" r:id="rId3"/>
    <p:sldId id="270" r:id="rId4"/>
    <p:sldId id="271" r:id="rId5"/>
    <p:sldId id="272" r:id="rId6"/>
    <p:sldId id="267" r:id="rId7"/>
    <p:sldId id="276" r:id="rId8"/>
    <p:sldId id="277" r:id="rId9"/>
    <p:sldId id="273" r:id="rId10"/>
    <p:sldId id="268" r:id="rId11"/>
    <p:sldId id="278" r:id="rId12"/>
    <p:sldId id="279" r:id="rId13"/>
    <p:sldId id="280" r:id="rId14"/>
    <p:sldId id="281" r:id="rId15"/>
    <p:sldId id="282" r:id="rId16"/>
    <p:sldId id="283" r:id="rId17"/>
    <p:sldId id="284"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B4C71EC6-210F-42DE-9C53-41977AD35B3D}" type="datetimeFigureOut">
              <a:rPr lang="ru-RU" smtClean="0"/>
              <a:pPr/>
              <a:t>17.01.2024</a:t>
            </a:fld>
            <a:endParaRPr lang="ru-R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19B0651-EE4F-4900-A07F-96A6BFA9D0F0}" type="slidenum">
              <a:rPr lang="ru-RU" smtClean="0"/>
              <a:pPr/>
              <a:t>‹#›</a:t>
            </a:fld>
            <a:endParaRPr lang="ru-RU"/>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17.01.2024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11" name="Title 10"/>
          <p:cNvSpPr>
            <a:spLocks noGrp="1"/>
          </p:cNvSpPr>
          <p:nvPr>
            <p:ph type="title"/>
          </p:nvPr>
        </p:nvSpPr>
        <p:spPr/>
        <p:txBody>
          <a:bodyPr/>
          <a:lstStyle/>
          <a:p>
            <a:r>
              <a:rPr lang="ru-RU" smtClean="0"/>
              <a:t>Образец заголовка</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17.01.2024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pPr/>
              <a:t>17.01.2024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17.01.2024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pPr/>
              <a:t>17.01.2024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17.01.2024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17.01.2024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17.01.2024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17.01.2024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17.01.2024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B4C71EC6-210F-42DE-9C53-41977AD35B3D}" type="datetimeFigureOut">
              <a:rPr lang="ru-RU" smtClean="0"/>
              <a:pPr/>
              <a:t>17.01.2024</a:t>
            </a:fld>
            <a:endParaRPr lang="ru-RU"/>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34988" y="1268760"/>
            <a:ext cx="7543800" cy="3024336"/>
          </a:xfrm>
        </p:spPr>
        <p:txBody>
          <a:bodyPr/>
          <a:lstStyle/>
          <a:p>
            <a:r>
              <a:rPr lang="ru-RU" sz="6600" dirty="0" smtClean="0"/>
              <a:t>Из истории развития системы единиц </a:t>
            </a:r>
            <a:r>
              <a:rPr lang="ru-RU" sz="6600" dirty="0" smtClean="0"/>
              <a:t> величин</a:t>
            </a:r>
            <a:endParaRPr lang="ru-RU" sz="6600" dirty="0"/>
          </a:p>
        </p:txBody>
      </p:sp>
      <p:sp>
        <p:nvSpPr>
          <p:cNvPr id="3" name="Подзаголовок 2"/>
          <p:cNvSpPr>
            <a:spLocks noGrp="1"/>
          </p:cNvSpPr>
          <p:nvPr>
            <p:ph type="subTitle" idx="1"/>
          </p:nvPr>
        </p:nvSpPr>
        <p:spPr>
          <a:xfrm>
            <a:off x="1907704" y="4365104"/>
            <a:ext cx="6858000" cy="1656184"/>
          </a:xfrm>
        </p:spPr>
        <p:txBody>
          <a:bodyPr>
            <a:noAutofit/>
          </a:bodyPr>
          <a:lstStyle/>
          <a:p>
            <a:pPr algn="r"/>
            <a:r>
              <a:rPr lang="ru-RU" sz="2000" dirty="0" smtClean="0"/>
              <a:t>Подготовила </a:t>
            </a:r>
            <a:endParaRPr lang="ru-RU" sz="2000" dirty="0" smtClean="0"/>
          </a:p>
          <a:p>
            <a:pPr algn="r"/>
            <a:r>
              <a:rPr lang="ru-RU" sz="2000" dirty="0" smtClean="0"/>
              <a:t>Пинчук Полина</a:t>
            </a:r>
          </a:p>
          <a:p>
            <a:pPr algn="r"/>
            <a:r>
              <a:rPr lang="ru-RU" sz="2000" dirty="0" smtClean="0"/>
              <a:t>.</a:t>
            </a:r>
            <a:endParaRPr lang="en-US" sz="2000" dirty="0" smtClean="0"/>
          </a:p>
          <a:p>
            <a:pPr algn="r"/>
            <a:endParaRPr lang="ru-RU" sz="2400" dirty="0"/>
          </a:p>
        </p:txBody>
      </p:sp>
      <p:sp>
        <p:nvSpPr>
          <p:cNvPr id="4" name="Прямоугольник 3"/>
          <p:cNvSpPr/>
          <p:nvPr/>
        </p:nvSpPr>
        <p:spPr>
          <a:xfrm>
            <a:off x="1907704" y="336337"/>
            <a:ext cx="5598368" cy="400110"/>
          </a:xfrm>
          <a:prstGeom prst="rect">
            <a:avLst/>
          </a:prstGeom>
        </p:spPr>
        <p:txBody>
          <a:bodyPr wrap="square">
            <a:spAutoFit/>
          </a:bodyPr>
          <a:lstStyle/>
          <a:p>
            <a:pPr algn="ctr"/>
            <a:r>
              <a:rPr lang="ru-RU" sz="2000" dirty="0" smtClean="0"/>
              <a:t>Некрасовский п</a:t>
            </a:r>
            <a:r>
              <a:rPr lang="ru-RU" sz="2000" dirty="0" smtClean="0"/>
              <a:t>едагогический колледж</a:t>
            </a:r>
            <a:endParaRPr lang="ru-RU" sz="2000" dirty="0"/>
          </a:p>
        </p:txBody>
      </p:sp>
    </p:spTree>
    <p:extLst>
      <p:ext uri="{BB962C8B-B14F-4D97-AF65-F5344CB8AC3E}">
        <p14:creationId xmlns:p14="http://schemas.microsoft.com/office/powerpoint/2010/main" xmlns="" val="37519819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lgn="just">
              <a:buNone/>
            </a:pPr>
            <a:r>
              <a:rPr lang="ru-RU" dirty="0" smtClean="0"/>
              <a:t>Человек давно осознал необходимость измерять разные вели чины, причем измерять как можно точнее. </a:t>
            </a:r>
            <a:endParaRPr lang="ru-RU" dirty="0" smtClean="0"/>
          </a:p>
          <a:p>
            <a:pPr marL="0" indent="0" algn="just">
              <a:buNone/>
            </a:pPr>
            <a:r>
              <a:rPr lang="ru-RU" dirty="0" smtClean="0"/>
              <a:t>Основой </a:t>
            </a:r>
            <a:r>
              <a:rPr lang="ru-RU" dirty="0" smtClean="0"/>
              <a:t>точных измерений являются удобные, четко определенные единицы величин и точно воспроизводимые эталоны (образцы) этих единиц. </a:t>
            </a:r>
            <a:endParaRPr lang="ru-RU" dirty="0" smtClean="0"/>
          </a:p>
          <a:p>
            <a:pPr marL="0" indent="0" algn="just">
              <a:buNone/>
            </a:pPr>
            <a:r>
              <a:rPr lang="ru-RU" dirty="0" smtClean="0"/>
              <a:t>В </a:t>
            </a:r>
            <a:r>
              <a:rPr lang="ru-RU" dirty="0" smtClean="0"/>
              <a:t>свою очередь, точность эталонов отражает уровень развития науки, техники и промышленности страны, говорит о ее научно-техническом потенциале.</a:t>
            </a:r>
            <a:endParaRPr lang="ru-RU" dirty="0"/>
          </a:p>
        </p:txBody>
      </p:sp>
      <p:sp>
        <p:nvSpPr>
          <p:cNvPr id="2" name="Заголовок 1"/>
          <p:cNvSpPr>
            <a:spLocks noGrp="1"/>
          </p:cNvSpPr>
          <p:nvPr>
            <p:ph type="title"/>
          </p:nvPr>
        </p:nvSpPr>
        <p:spPr/>
        <p:txBody>
          <a:bodyPr/>
          <a:lstStyle/>
          <a:p>
            <a:r>
              <a:rPr lang="ru-RU" b="1" dirty="0" smtClean="0"/>
              <a:t>Введение</a:t>
            </a:r>
            <a:endParaRPr lang="ru-RU" b="1" dirty="0"/>
          </a:p>
        </p:txBody>
      </p:sp>
    </p:spTree>
    <p:extLst>
      <p:ext uri="{BB962C8B-B14F-4D97-AF65-F5344CB8AC3E}">
        <p14:creationId xmlns:p14="http://schemas.microsoft.com/office/powerpoint/2010/main" xmlns="" val="6435369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323528" y="980728"/>
            <a:ext cx="6681788" cy="1584325"/>
          </a:xfrm>
          <a:effectLst>
            <a:outerShdw blurRad="50800" dist="38100" dir="10800000" algn="r"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ormAutofit/>
          </a:bodyPr>
          <a:lstStyle/>
          <a:p>
            <a:r>
              <a:rPr lang="ru-RU" b="1" dirty="0" smtClean="0"/>
              <a:t>В истории развития единиц величин можно выделить несколько периодов.</a:t>
            </a:r>
            <a:endParaRPr lang="ru-RU" dirty="0"/>
          </a:p>
        </p:txBody>
      </p:sp>
      <p:sp>
        <p:nvSpPr>
          <p:cNvPr id="4" name="Прямоугольник 3"/>
          <p:cNvSpPr/>
          <p:nvPr/>
        </p:nvSpPr>
        <p:spPr>
          <a:xfrm>
            <a:off x="2339752" y="2777092"/>
            <a:ext cx="6660232" cy="1569660"/>
          </a:xfrm>
          <a:prstGeom prst="rect">
            <a:avLst/>
          </a:prstGeom>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ru-RU" sz="2400" b="1" dirty="0" smtClean="0"/>
              <a:t>Величина</a:t>
            </a:r>
            <a:r>
              <a:rPr lang="ru-RU" sz="2400" dirty="0" smtClean="0"/>
              <a:t> – одно из основных математических понятий, возникшее в древности и подвергшееся в процессе длительного развития ряду обобщений.</a:t>
            </a:r>
            <a:endParaRPr lang="ru-RU" sz="24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584" y="4285729"/>
            <a:ext cx="3744416" cy="2359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28184" y="4285729"/>
            <a:ext cx="2305050" cy="2438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50537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052736"/>
            <a:ext cx="7560840" cy="2554545"/>
          </a:xfrm>
          <a:prstGeom prst="rect">
            <a:avLst/>
          </a:prstGeom>
          <a:effectLst>
            <a:outerShdw blurRad="63500" sx="102000" sy="102000" algn="c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ru-RU" sz="2000" dirty="0" smtClean="0"/>
              <a:t>Самым древним является период, когда единицы длины отождествлялись с названием частей человеческого тела. Так, в качестве единиц длины применяли ладонь (ширина четырех пальцев без большого), локоть (длина локтя), фут (длина ступни), дюйм (длина сустава большого пальца) и др. В качестве единиц площади в этот период выступали: колодец (площадь, которую можно полить из одного колодца), соха или плуг (средняя площадь, обработанная за день сохой или плугом) и др.</a:t>
            </a:r>
            <a:endParaRPr lang="ru-RU" sz="2000" dirty="0"/>
          </a:p>
        </p:txBody>
      </p:sp>
      <p:sp>
        <p:nvSpPr>
          <p:cNvPr id="3" name="Прямоугольник 2"/>
          <p:cNvSpPr/>
          <p:nvPr/>
        </p:nvSpPr>
        <p:spPr>
          <a:xfrm>
            <a:off x="395536" y="188640"/>
            <a:ext cx="8410508" cy="707886"/>
          </a:xfrm>
          <a:prstGeom prst="rect">
            <a:avLst/>
          </a:prstGeom>
        </p:spPr>
        <p:txBody>
          <a:bodyPr wrap="none">
            <a:spAutoFit/>
          </a:bodyPr>
          <a:lstStyle/>
          <a:p>
            <a:pPr algn="ctr"/>
            <a:r>
              <a:rPr lang="ru-RU" sz="4000" b="1" dirty="0" smtClean="0"/>
              <a:t>Возникновение измерения величин</a:t>
            </a:r>
            <a:endParaRPr lang="ru-RU" sz="4000" b="1"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546" y="3381034"/>
            <a:ext cx="4108450" cy="325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1745" y="3501008"/>
            <a:ext cx="1871663" cy="1871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771800" y="5009016"/>
            <a:ext cx="1368152" cy="13610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89565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01816"/>
            <a:ext cx="7200800" cy="954107"/>
          </a:xfrm>
          <a:prstGeom prst="rect">
            <a:avLst/>
          </a:prstGeom>
        </p:spPr>
        <p:txBody>
          <a:bodyPr wrap="square">
            <a:spAutoFit/>
          </a:bodyPr>
          <a:lstStyle/>
          <a:p>
            <a:pPr algn="ctr"/>
            <a:r>
              <a:rPr lang="ru-RU" sz="2800" dirty="0"/>
              <a:t>В истории развития единиц величин можно выделить несколько периодов</a:t>
            </a:r>
          </a:p>
        </p:txBody>
      </p:sp>
      <p:sp>
        <p:nvSpPr>
          <p:cNvPr id="3" name="Прямоугольник 2"/>
          <p:cNvSpPr/>
          <p:nvPr/>
        </p:nvSpPr>
        <p:spPr>
          <a:xfrm>
            <a:off x="3744416" y="1055923"/>
            <a:ext cx="4572000" cy="1323439"/>
          </a:xfrm>
          <a:prstGeom prst="rect">
            <a:avLst/>
          </a:prstGeom>
        </p:spPr>
        <p:txBody>
          <a:bodyPr>
            <a:spAutoFit/>
          </a:bodyPr>
          <a:lstStyle/>
          <a:p>
            <a:r>
              <a:rPr lang="ru-RU" sz="2000" b="1" dirty="0"/>
              <a:t>Самым древним является период, когда единицы длины </a:t>
            </a:r>
            <a:r>
              <a:rPr lang="ru-RU" sz="2000" b="1" dirty="0" smtClean="0"/>
              <a:t>отождествлялись </a:t>
            </a:r>
            <a:r>
              <a:rPr lang="ru-RU" sz="2000" b="1" dirty="0"/>
              <a:t>с названием частей человеческого тела. </a:t>
            </a: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1325991"/>
            <a:ext cx="2808312" cy="48388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Прямоугольник 3"/>
          <p:cNvSpPr/>
          <p:nvPr/>
        </p:nvSpPr>
        <p:spPr>
          <a:xfrm>
            <a:off x="3744416" y="2348880"/>
            <a:ext cx="4572000" cy="4524315"/>
          </a:xfrm>
          <a:prstGeom prst="rect">
            <a:avLst/>
          </a:prstGeom>
        </p:spPr>
        <p:txBody>
          <a:bodyPr wrap="square">
            <a:spAutoFit/>
          </a:bodyPr>
          <a:lstStyle/>
          <a:p>
            <a:pPr algn="just"/>
            <a:r>
              <a:rPr lang="ru-RU" sz="2400" dirty="0" smtClean="0"/>
              <a:t>Так</a:t>
            </a:r>
            <a:r>
              <a:rPr lang="ru-RU" sz="2400" dirty="0"/>
              <a:t>, в качестве единиц длины применяли ладонь (ширина четырех пальцев без большого), локоть (длина локтя), </a:t>
            </a:r>
            <a:r>
              <a:rPr lang="ru-RU" sz="2400" dirty="0" smtClean="0"/>
              <a:t>фут </a:t>
            </a:r>
            <a:r>
              <a:rPr lang="ru-RU" sz="2400" dirty="0"/>
              <a:t>(длина ступни), дюйм (длина </a:t>
            </a:r>
            <a:r>
              <a:rPr lang="ru-RU" sz="2400" dirty="0" smtClean="0"/>
              <a:t>сустава </a:t>
            </a:r>
            <a:r>
              <a:rPr lang="ru-RU" sz="2400" dirty="0"/>
              <a:t>большого пальца). В </a:t>
            </a:r>
            <a:r>
              <a:rPr lang="ru-RU" sz="2400" dirty="0" smtClean="0"/>
              <a:t>качестве единиц </a:t>
            </a:r>
            <a:r>
              <a:rPr lang="ru-RU" sz="2400" dirty="0"/>
              <a:t>площади </a:t>
            </a:r>
            <a:r>
              <a:rPr lang="ru-RU" sz="2400" dirty="0" smtClean="0"/>
              <a:t>в </a:t>
            </a:r>
            <a:r>
              <a:rPr lang="ru-RU" sz="2400" dirty="0"/>
              <a:t>этот период выступали: колодец (</a:t>
            </a:r>
            <a:r>
              <a:rPr lang="ru-RU" sz="2400" dirty="0" smtClean="0"/>
              <a:t>площадь, которую </a:t>
            </a:r>
            <a:r>
              <a:rPr lang="ru-RU" sz="2400" dirty="0"/>
              <a:t>можно полить из одного колодца</a:t>
            </a:r>
            <a:r>
              <a:rPr lang="ru-RU" sz="2400" dirty="0" smtClean="0"/>
              <a:t>), соха </a:t>
            </a:r>
            <a:r>
              <a:rPr lang="ru-RU" sz="2400" dirty="0"/>
              <a:t>или </a:t>
            </a:r>
            <a:r>
              <a:rPr lang="ru-RU" sz="2400" dirty="0" smtClean="0"/>
              <a:t>плуг (средняя площадь, обработанная за </a:t>
            </a:r>
            <a:r>
              <a:rPr lang="ru-RU" sz="2400" dirty="0"/>
              <a:t>день </a:t>
            </a:r>
            <a:r>
              <a:rPr lang="ru-RU" sz="2400" dirty="0" smtClean="0"/>
              <a:t>сохой </a:t>
            </a:r>
            <a:r>
              <a:rPr lang="ru-RU" sz="2400" dirty="0"/>
              <a:t>или плугом) </a:t>
            </a:r>
            <a:r>
              <a:rPr lang="ru-RU" sz="2000" dirty="0"/>
              <a:t>.</a:t>
            </a:r>
          </a:p>
        </p:txBody>
      </p:sp>
    </p:spTree>
    <p:extLst>
      <p:ext uri="{BB962C8B-B14F-4D97-AF65-F5344CB8AC3E}">
        <p14:creationId xmlns:p14="http://schemas.microsoft.com/office/powerpoint/2010/main" xmlns="" val="8348061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96452"/>
            <a:ext cx="7776864" cy="1938992"/>
          </a:xfrm>
          <a:prstGeom prst="rect">
            <a:avLst/>
          </a:prstGeom>
        </p:spPr>
        <p:txBody>
          <a:bodyPr wrap="square">
            <a:spAutoFit/>
          </a:bodyPr>
          <a:lstStyle/>
          <a:p>
            <a:pPr algn="just"/>
            <a:r>
              <a:rPr lang="ru-RU" sz="2400" dirty="0" smtClean="0"/>
              <a:t>В XIV--XVI вв. появляются в связи с развитием торговли так называемые объективные единицы измерения величин. В Англии, например, дюйм (длина трех приставленных друг к другу ячменных зерен), фут (ширина 64 ячменных зерен, положенных бок о бок).</a:t>
            </a:r>
            <a:endParaRPr lang="ru-RU" sz="2400" dirty="0"/>
          </a:p>
        </p:txBody>
      </p:sp>
      <p:sp>
        <p:nvSpPr>
          <p:cNvPr id="12290" name="AutoShape 2" descr="https://www.nestle-cereals.com/pt/sites/g/files/qirczx881/files/styles/1_1_768px_width/public/2022-11/necklace-barley-grains_0.png.webp?itok=HKpues7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2292" name="AutoShape 4" descr="https://forumfermer.ru/wp-content/uploads/2/9/0/29028bd89555a78ed29dcdf3cf3ff343.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2293" name="Picture 5" descr="C:\Users\Asus\Desktop\29028bd89555a78ed29dcdf3cf3ff343.jpeg"/>
          <p:cNvPicPr>
            <a:picLocks noChangeAspect="1" noChangeArrowheads="1"/>
          </p:cNvPicPr>
          <p:nvPr/>
        </p:nvPicPr>
        <p:blipFill>
          <a:blip r:embed="rId2" cstate="print"/>
          <a:srcRect/>
          <a:stretch>
            <a:fillRect/>
          </a:stretch>
        </p:blipFill>
        <p:spPr bwMode="auto">
          <a:xfrm>
            <a:off x="1475656" y="2492896"/>
            <a:ext cx="5715000" cy="3810000"/>
          </a:xfrm>
          <a:prstGeom prst="rect">
            <a:avLst/>
          </a:prstGeom>
          <a:noFill/>
        </p:spPr>
      </p:pic>
    </p:spTree>
    <p:extLst>
      <p:ext uri="{BB962C8B-B14F-4D97-AF65-F5344CB8AC3E}">
        <p14:creationId xmlns:p14="http://schemas.microsoft.com/office/powerpoint/2010/main" xmlns="" val="36865398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96452"/>
            <a:ext cx="7776864" cy="1200329"/>
          </a:xfrm>
          <a:prstGeom prst="rect">
            <a:avLst/>
          </a:prstGeom>
        </p:spPr>
        <p:txBody>
          <a:bodyPr wrap="square">
            <a:spAutoFit/>
          </a:bodyPr>
          <a:lstStyle/>
          <a:p>
            <a:r>
              <a:rPr lang="ru-RU" sz="2400" dirty="0" smtClean="0"/>
              <a:t>В России были </a:t>
            </a:r>
            <a:r>
              <a:rPr lang="ru-RU" sz="2400" dirty="0" smtClean="0"/>
              <a:t>единицы длины </a:t>
            </a:r>
            <a:r>
              <a:rPr lang="ru-RU" sz="2400" dirty="0" smtClean="0"/>
              <a:t>- миля</a:t>
            </a:r>
            <a:r>
              <a:rPr lang="ru-RU" sz="2400" dirty="0" smtClean="0"/>
              <a:t>, верста</a:t>
            </a:r>
            <a:r>
              <a:rPr lang="ru-RU" sz="2400" dirty="0" smtClean="0"/>
              <a:t>, </a:t>
            </a:r>
            <a:r>
              <a:rPr lang="ru-RU" sz="2400" dirty="0" smtClean="0"/>
              <a:t>сажень и составляли сажень, 500 саженей версту, 7 верст - милю.</a:t>
            </a:r>
            <a:br>
              <a:rPr lang="ru-RU" sz="2400" dirty="0" smtClean="0"/>
            </a:br>
            <a:endParaRPr lang="ru-RU" sz="2400" dirty="0"/>
          </a:p>
        </p:txBody>
      </p:sp>
      <p:pic>
        <p:nvPicPr>
          <p:cNvPr id="9217" name="Picture 1" descr="C:\Users\Asus\Desktop\1683152774169283329.jpg"/>
          <p:cNvPicPr>
            <a:picLocks noChangeAspect="1" noChangeArrowheads="1"/>
          </p:cNvPicPr>
          <p:nvPr/>
        </p:nvPicPr>
        <p:blipFill>
          <a:blip r:embed="rId2" cstate="print"/>
          <a:srcRect/>
          <a:stretch>
            <a:fillRect/>
          </a:stretch>
        </p:blipFill>
        <p:spPr bwMode="auto">
          <a:xfrm>
            <a:off x="1475656" y="1772816"/>
            <a:ext cx="6336704" cy="4608512"/>
          </a:xfrm>
          <a:prstGeom prst="rect">
            <a:avLst/>
          </a:prstGeom>
          <a:noFill/>
        </p:spPr>
      </p:pic>
    </p:spTree>
    <p:extLst>
      <p:ext uri="{BB962C8B-B14F-4D97-AF65-F5344CB8AC3E}">
        <p14:creationId xmlns:p14="http://schemas.microsoft.com/office/powerpoint/2010/main" xmlns="" val="36865398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96452"/>
            <a:ext cx="5472608" cy="6001643"/>
          </a:xfrm>
          <a:prstGeom prst="rect">
            <a:avLst/>
          </a:prstGeom>
        </p:spPr>
        <p:txBody>
          <a:bodyPr wrap="square">
            <a:spAutoFit/>
          </a:bodyPr>
          <a:lstStyle/>
          <a:p>
            <a:pPr algn="just"/>
            <a:r>
              <a:rPr lang="ru-RU" sz="2400" dirty="0" smtClean="0"/>
              <a:t>Однако связи между единицами величин были произвольными, свои меры длины, площади, массы использовали не только </a:t>
            </a:r>
            <a:r>
              <a:rPr lang="ru-RU" sz="2400" dirty="0" smtClean="0"/>
              <a:t>отдельные </a:t>
            </a:r>
            <a:r>
              <a:rPr lang="ru-RU" sz="2400" dirty="0" smtClean="0"/>
              <a:t>государства, но и отдельные области внутри одного и того же государства. </a:t>
            </a:r>
            <a:endParaRPr lang="ru-RU" sz="2400" dirty="0" smtClean="0"/>
          </a:p>
          <a:p>
            <a:pPr algn="just"/>
            <a:r>
              <a:rPr lang="ru-RU" sz="2400" dirty="0" smtClean="0"/>
              <a:t>Особый </a:t>
            </a:r>
            <a:r>
              <a:rPr lang="ru-RU" sz="2400" dirty="0" smtClean="0"/>
              <a:t>разнобой наблюдался во Франции, где каждый феодал имел право в пределах своих владений устанавливать свои меры. Такое разнообразие единиц величин тормозило развитие производства, мешало научному прогрессу и развитию торговых связей.</a:t>
            </a:r>
            <a:br>
              <a:rPr lang="ru-RU" sz="2400" dirty="0" smtClean="0"/>
            </a:br>
            <a:r>
              <a:rPr lang="ru-RU" sz="2400" dirty="0" smtClean="0"/>
              <a:t/>
            </a:r>
            <a:br>
              <a:rPr lang="ru-RU" sz="2400" dirty="0" smtClean="0"/>
            </a:br>
            <a:endParaRPr lang="ru-RU" sz="24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96136" y="196452"/>
            <a:ext cx="3229579" cy="37366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6865398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606351"/>
            <a:ext cx="5886400" cy="1938992"/>
          </a:xfrm>
          <a:prstGeom prst="rect">
            <a:avLst/>
          </a:prstGeom>
          <a:effectLst>
            <a:outerShdw blurRad="63500" sx="102000" sy="102000" algn="c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ru-RU" sz="2400" dirty="0"/>
              <a:t>Новая система единиц, которая впоследствии явилась основой для международной системы, была создана во Франции в конце XVIII века, в эпоху Великой французской революции. </a:t>
            </a:r>
          </a:p>
        </p:txBody>
      </p:sp>
      <p:sp>
        <p:nvSpPr>
          <p:cNvPr id="3" name="Прямоугольник 2"/>
          <p:cNvSpPr/>
          <p:nvPr/>
        </p:nvSpPr>
        <p:spPr>
          <a:xfrm>
            <a:off x="1187624" y="4156363"/>
            <a:ext cx="4572000" cy="1323439"/>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ru-RU" sz="2000" dirty="0"/>
              <a:t>В качестве основной единицы длины в этой системе принимался метр — одна сорокамиллионная часть длины земного меридиана, проходящего через Париж.</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05201" y="975735"/>
            <a:ext cx="2562922" cy="38423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906289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387475" y="908050"/>
            <a:ext cx="7756525" cy="1055688"/>
          </a:xfrm>
        </p:spPr>
        <p:txBody>
          <a:bodyPr/>
          <a:lstStyle/>
          <a:p>
            <a:r>
              <a:rPr lang="ru-RU" dirty="0"/>
              <a:t/>
            </a:r>
            <a:br>
              <a:rPr lang="ru-RU" dirty="0"/>
            </a:br>
            <a:endParaRPr lang="ru-RU" dirty="0"/>
          </a:p>
        </p:txBody>
      </p:sp>
      <p:sp>
        <p:nvSpPr>
          <p:cNvPr id="4" name="Прямоугольник 3"/>
          <p:cNvSpPr/>
          <p:nvPr/>
        </p:nvSpPr>
        <p:spPr>
          <a:xfrm>
            <a:off x="1043608" y="260649"/>
            <a:ext cx="7560840" cy="2677656"/>
          </a:xfrm>
          <a:prstGeom prst="rect">
            <a:avLst/>
          </a:prstGeom>
          <a:effectLst>
            <a:glow rad="101600">
              <a:schemeClr val="accent2">
                <a:satMod val="175000"/>
                <a:alpha val="40000"/>
              </a:schemeClr>
            </a:glow>
          </a:effectLst>
          <a:scene3d>
            <a:camera prst="obliqueBottomRight"/>
            <a:lightRig rig="threePt" dir="t"/>
          </a:scene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2800" dirty="0" smtClean="0"/>
              <a:t>Кроме метра, были установлены еще такие единицы: ар- площадь квадрата, длина стороны которого равна 10 м; литр и вместимость жидкостей и сыпучих тел, равный объему куба с длиной ребра 0,1 м; грамм масса чистой воды, занимающая объем куба с длиной ребра 0,01 м.</a:t>
            </a:r>
            <a:endParaRPr lang="ru-RU" sz="2800" dirty="0"/>
          </a:p>
        </p:txBody>
      </p:sp>
      <p:pic>
        <p:nvPicPr>
          <p:cNvPr id="10241" name="Picture 1" descr="C:\Users\Asus\Desktop\12d9ebd503a4e433726e79462130cad9-800x.jpg"/>
          <p:cNvPicPr>
            <a:picLocks noChangeAspect="1" noChangeArrowheads="1"/>
          </p:cNvPicPr>
          <p:nvPr/>
        </p:nvPicPr>
        <p:blipFill>
          <a:blip r:embed="rId2" cstate="print"/>
          <a:srcRect t="15942" r="4348" b="15942"/>
          <a:stretch>
            <a:fillRect/>
          </a:stretch>
        </p:blipFill>
        <p:spPr bwMode="auto">
          <a:xfrm>
            <a:off x="1691680" y="2924944"/>
            <a:ext cx="6336704" cy="3384376"/>
          </a:xfrm>
          <a:prstGeom prst="rect">
            <a:avLst/>
          </a:prstGeom>
          <a:noFill/>
        </p:spPr>
      </p:pic>
    </p:spTree>
    <p:extLst>
      <p:ext uri="{BB962C8B-B14F-4D97-AF65-F5344CB8AC3E}">
        <p14:creationId xmlns:p14="http://schemas.microsoft.com/office/powerpoint/2010/main" xmlns="" val="17771998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387475" y="908050"/>
            <a:ext cx="7756525" cy="1055688"/>
          </a:xfrm>
        </p:spPr>
        <p:txBody>
          <a:bodyPr/>
          <a:lstStyle/>
          <a:p>
            <a:r>
              <a:rPr lang="ru-RU" dirty="0"/>
              <a:t/>
            </a:r>
            <a:br>
              <a:rPr lang="ru-RU" dirty="0"/>
            </a:br>
            <a:endParaRPr lang="ru-RU" dirty="0"/>
          </a:p>
        </p:txBody>
      </p:sp>
      <p:sp>
        <p:nvSpPr>
          <p:cNvPr id="4" name="Прямоугольник 3"/>
          <p:cNvSpPr/>
          <p:nvPr/>
        </p:nvSpPr>
        <p:spPr>
          <a:xfrm>
            <a:off x="467544" y="188640"/>
            <a:ext cx="8280920" cy="2677656"/>
          </a:xfrm>
          <a:prstGeom prst="rect">
            <a:avLst/>
          </a:prstGeom>
          <a:effectLst>
            <a:glow rad="101600">
              <a:schemeClr val="accent2">
                <a:satMod val="175000"/>
                <a:alpha val="40000"/>
              </a:schemeClr>
            </a:glow>
          </a:effectLst>
          <a:scene3d>
            <a:camera prst="obliqueBottomRight"/>
            <a:lightRig rig="threePt" dir="t"/>
          </a:scene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2800" dirty="0" smtClean="0"/>
              <a:t>Были введены также десятичные кратные и дольные </a:t>
            </a:r>
            <a:r>
              <a:rPr lang="ru-RU" sz="2800" dirty="0" smtClean="0"/>
              <a:t>единицы, образуемые </a:t>
            </a:r>
            <a:r>
              <a:rPr lang="ru-RU" sz="2800" dirty="0" smtClean="0"/>
              <a:t>с помощью приставок: </a:t>
            </a:r>
            <a:r>
              <a:rPr lang="ru-RU" sz="2800" dirty="0" err="1" smtClean="0"/>
              <a:t>мириа</a:t>
            </a:r>
            <a:r>
              <a:rPr lang="ru-RU" sz="2800" dirty="0" smtClean="0"/>
              <a:t> (10 4), кило (10 3). </a:t>
            </a:r>
            <a:r>
              <a:rPr lang="ru-RU" sz="2800" dirty="0" err="1" smtClean="0"/>
              <a:t>гекто</a:t>
            </a:r>
            <a:r>
              <a:rPr lang="ru-RU" sz="2800" dirty="0" smtClean="0"/>
              <a:t> (10 2), дека (10 1), деци (10-1), </a:t>
            </a:r>
            <a:r>
              <a:rPr lang="ru-RU" sz="2800" dirty="0" err="1" smtClean="0"/>
              <a:t>санти</a:t>
            </a:r>
            <a:r>
              <a:rPr lang="ru-RU" sz="2800" dirty="0" smtClean="0"/>
              <a:t> (10-2), </a:t>
            </a:r>
            <a:r>
              <a:rPr lang="ru-RU" sz="2800" dirty="0" err="1" smtClean="0"/>
              <a:t>милли</a:t>
            </a:r>
            <a:r>
              <a:rPr lang="ru-RU" sz="2800" dirty="0" smtClean="0"/>
              <a:t> (10-3).</a:t>
            </a:r>
            <a:br>
              <a:rPr lang="ru-RU" sz="2800" dirty="0" smtClean="0"/>
            </a:br>
            <a:r>
              <a:rPr lang="ru-RU" sz="2800" dirty="0" smtClean="0"/>
              <a:t>Единица массы килограмм был определен как масса 1 дм 3 воды при температуре 4°С.</a:t>
            </a:r>
            <a:endParaRPr lang="ru-RU" sz="2800" dirty="0"/>
          </a:p>
        </p:txBody>
      </p:sp>
      <p:pic>
        <p:nvPicPr>
          <p:cNvPr id="7169" name="Picture 1" descr="C:\Users\Asus\Desktop\a0b60bc33827a8f80aad370f85e09601.jpeg"/>
          <p:cNvPicPr>
            <a:picLocks noChangeAspect="1" noChangeArrowheads="1"/>
          </p:cNvPicPr>
          <p:nvPr/>
        </p:nvPicPr>
        <p:blipFill>
          <a:blip r:embed="rId2" cstate="print"/>
          <a:srcRect t="15359" b="31661"/>
          <a:stretch>
            <a:fillRect/>
          </a:stretch>
        </p:blipFill>
        <p:spPr bwMode="auto">
          <a:xfrm>
            <a:off x="1187624" y="2852936"/>
            <a:ext cx="6867525" cy="3744416"/>
          </a:xfrm>
          <a:prstGeom prst="rect">
            <a:avLst/>
          </a:prstGeom>
          <a:noFill/>
        </p:spPr>
      </p:pic>
    </p:spTree>
    <p:extLst>
      <p:ext uri="{BB962C8B-B14F-4D97-AF65-F5344CB8AC3E}">
        <p14:creationId xmlns:p14="http://schemas.microsoft.com/office/powerpoint/2010/main" xmlns="" val="17771998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a:r>
            <a:br>
              <a:rPr lang="ru-RU" dirty="0"/>
            </a:br>
            <a:endParaRPr lang="ru-RU" dirty="0"/>
          </a:p>
        </p:txBody>
      </p:sp>
      <p:sp>
        <p:nvSpPr>
          <p:cNvPr id="4" name="Прямоугольник 3"/>
          <p:cNvSpPr/>
          <p:nvPr/>
        </p:nvSpPr>
        <p:spPr>
          <a:xfrm>
            <a:off x="1115616" y="332656"/>
            <a:ext cx="7200800" cy="1815882"/>
          </a:xfrm>
          <a:prstGeom prst="rect">
            <a:avLst/>
          </a:prstGeom>
          <a:effectLst>
            <a:glow rad="101600">
              <a:schemeClr val="accent2">
                <a:satMod val="175000"/>
                <a:alpha val="40000"/>
              </a:schemeClr>
            </a:glow>
          </a:effectLst>
          <a:scene3d>
            <a:camera prst="obliqueBottomRight"/>
            <a:lightRig rig="threePt" dir="t"/>
          </a:scene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2800" dirty="0" smtClean="0"/>
              <a:t>Так как все единицы величин оказались тесно связанными с единицей длины метром, то новая система величин получила название метрической системы мер.</a:t>
            </a:r>
            <a:endParaRPr lang="ru-RU" sz="2800" dirty="0"/>
          </a:p>
        </p:txBody>
      </p:sp>
      <p:pic>
        <p:nvPicPr>
          <p:cNvPr id="6145" name="Picture 1" descr="C:\Users\Asus\Desktop\86abf8bbc531f052e4ed0224c1bc8108.jpeg"/>
          <p:cNvPicPr>
            <a:picLocks noGrp="1" noChangeAspect="1" noChangeArrowheads="1"/>
          </p:cNvPicPr>
          <p:nvPr>
            <p:ph idx="1"/>
          </p:nvPr>
        </p:nvPicPr>
        <p:blipFill>
          <a:blip r:embed="rId2" cstate="print"/>
          <a:srcRect/>
          <a:stretch>
            <a:fillRect/>
          </a:stretch>
        </p:blipFill>
        <p:spPr bwMode="auto">
          <a:xfrm>
            <a:off x="1950773" y="2247900"/>
            <a:ext cx="5171017" cy="3878263"/>
          </a:xfrm>
          <a:prstGeom prst="rect">
            <a:avLst/>
          </a:prstGeom>
          <a:noFill/>
        </p:spPr>
      </p:pic>
    </p:spTree>
    <p:extLst>
      <p:ext uri="{BB962C8B-B14F-4D97-AF65-F5344CB8AC3E}">
        <p14:creationId xmlns:p14="http://schemas.microsoft.com/office/powerpoint/2010/main" xmlns="" val="17771998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387475" y="908050"/>
            <a:ext cx="7756525" cy="1055688"/>
          </a:xfrm>
        </p:spPr>
        <p:txBody>
          <a:bodyPr/>
          <a:lstStyle/>
          <a:p>
            <a:r>
              <a:rPr lang="ru-RU" dirty="0"/>
              <a:t/>
            </a:r>
            <a:br>
              <a:rPr lang="ru-RU" dirty="0"/>
            </a:br>
            <a:endParaRPr lang="ru-RU" dirty="0"/>
          </a:p>
        </p:txBody>
      </p:sp>
      <p:sp>
        <p:nvSpPr>
          <p:cNvPr id="4" name="Прямоугольник 3"/>
          <p:cNvSpPr/>
          <p:nvPr/>
        </p:nvSpPr>
        <p:spPr>
          <a:xfrm>
            <a:off x="971600" y="332656"/>
            <a:ext cx="7200800" cy="5324535"/>
          </a:xfrm>
          <a:prstGeom prst="rect">
            <a:avLst/>
          </a:prstGeom>
          <a:effectLst>
            <a:glow rad="101600">
              <a:schemeClr val="accent2">
                <a:satMod val="175000"/>
                <a:alpha val="40000"/>
              </a:schemeClr>
            </a:glow>
          </a:effectLst>
          <a:scene3d>
            <a:camera prst="obliqueBottomRight"/>
            <a:lightRig rig="threePt" dir="t"/>
          </a:scene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2400" dirty="0" smtClean="0"/>
              <a:t>В соответствии с принятыми определениями были изготовлены платиновые эталоны метра и килограмма: метр представляла </a:t>
            </a:r>
            <a:r>
              <a:rPr lang="ru-RU" sz="2400" dirty="0" smtClean="0"/>
              <a:t>линейка </a:t>
            </a:r>
            <a:r>
              <a:rPr lang="ru-RU" sz="2400" dirty="0" smtClean="0"/>
              <a:t>с нанесенными на ее концах штрихами, а килограмм </a:t>
            </a:r>
            <a:r>
              <a:rPr lang="ru-RU" sz="2400" dirty="0" smtClean="0"/>
              <a:t>цилиндрическая </a:t>
            </a:r>
            <a:r>
              <a:rPr lang="ru-RU" sz="2400" dirty="0" smtClean="0"/>
              <a:t>гиря. Эти эталоны передали на хранение Национальному архиву Франции, в связи с чем они получили названия «архивный метр» и «</a:t>
            </a:r>
            <a:r>
              <a:rPr lang="ru-RU" sz="2400" dirty="0" smtClean="0"/>
              <a:t>архивный килограмм</a:t>
            </a:r>
            <a:r>
              <a:rPr lang="ru-RU" sz="2400" dirty="0" smtClean="0"/>
              <a:t>».</a:t>
            </a:r>
            <a:br>
              <a:rPr lang="ru-RU" sz="2400" dirty="0" smtClean="0"/>
            </a:br>
            <a:r>
              <a:rPr lang="ru-RU" sz="2400" dirty="0" smtClean="0"/>
              <a:t>Создание метрической системы мер было большим научным достижением - впервые в истории появились меры, образующие стройную систему, основанные на образце, взятом из природы, и тесно связанные с десятичной системой счисления.</a:t>
            </a:r>
            <a:r>
              <a:rPr lang="ru-RU" sz="2800" dirty="0" smtClean="0"/>
              <a:t/>
            </a:r>
            <a:br>
              <a:rPr lang="ru-RU" sz="2800" dirty="0" smtClean="0"/>
            </a:br>
            <a:endParaRPr lang="ru-RU" sz="2800" dirty="0"/>
          </a:p>
        </p:txBody>
      </p:sp>
    </p:spTree>
    <p:extLst>
      <p:ext uri="{BB962C8B-B14F-4D97-AF65-F5344CB8AC3E}">
        <p14:creationId xmlns:p14="http://schemas.microsoft.com/office/powerpoint/2010/main" xmlns="" val="17771998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387475" y="908050"/>
            <a:ext cx="7756525" cy="1055688"/>
          </a:xfrm>
        </p:spPr>
        <p:txBody>
          <a:bodyPr/>
          <a:lstStyle/>
          <a:p>
            <a:r>
              <a:rPr lang="ru-RU" dirty="0"/>
              <a:t/>
            </a:r>
            <a:br>
              <a:rPr lang="ru-RU" dirty="0"/>
            </a:br>
            <a:endParaRPr lang="ru-RU" dirty="0"/>
          </a:p>
        </p:txBody>
      </p:sp>
      <p:sp>
        <p:nvSpPr>
          <p:cNvPr id="4" name="Прямоугольник 3"/>
          <p:cNvSpPr/>
          <p:nvPr/>
        </p:nvSpPr>
        <p:spPr>
          <a:xfrm>
            <a:off x="971600" y="332656"/>
            <a:ext cx="7200800" cy="4154984"/>
          </a:xfrm>
          <a:prstGeom prst="rect">
            <a:avLst/>
          </a:prstGeom>
          <a:effectLst>
            <a:glow rad="101600">
              <a:schemeClr val="accent2">
                <a:satMod val="175000"/>
                <a:alpha val="40000"/>
              </a:schemeClr>
            </a:glow>
          </a:effectLst>
          <a:scene3d>
            <a:camera prst="obliqueBottomRight"/>
            <a:lightRig rig="threePt" dir="t"/>
          </a:scene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2400" dirty="0" smtClean="0"/>
              <a:t> Метром стали считать расстояние между штрихами, нанесенными на концах архивного метра, а килограммом массу эталона архивного килограмма.</a:t>
            </a:r>
            <a:br>
              <a:rPr lang="ru-RU" sz="2400" dirty="0" smtClean="0"/>
            </a:br>
            <a:r>
              <a:rPr lang="ru-RU" sz="2400" dirty="0" smtClean="0"/>
              <a:t/>
            </a:r>
            <a:br>
              <a:rPr lang="ru-RU" sz="2400" dirty="0" smtClean="0"/>
            </a:br>
            <a:r>
              <a:rPr lang="ru-RU" sz="2400" dirty="0" smtClean="0"/>
              <a:t>Не сразу метрическая система мер получила признание. Даже через 100 лет (в 1875 г.) только 17 государств подписали </a:t>
            </a:r>
            <a:r>
              <a:rPr lang="ru-RU" sz="2400" dirty="0" smtClean="0"/>
              <a:t>Метрическую </a:t>
            </a:r>
            <a:r>
              <a:rPr lang="ru-RU" sz="2400" dirty="0" smtClean="0"/>
              <a:t>конвенцию «для обеспечения международного единства </a:t>
            </a:r>
            <a:r>
              <a:rPr lang="ru-RU" sz="2400" dirty="0" smtClean="0"/>
              <a:t>измерений </a:t>
            </a:r>
            <a:r>
              <a:rPr lang="ru-RU" sz="2400" dirty="0" smtClean="0"/>
              <a:t>и усовершенствования метрической системы мер». В настоящее время эта конвенция подписана 60 государствами.</a:t>
            </a:r>
            <a:endParaRPr lang="ru-RU" sz="2800" dirty="0"/>
          </a:p>
        </p:txBody>
      </p:sp>
    </p:spTree>
    <p:extLst>
      <p:ext uri="{BB962C8B-B14F-4D97-AF65-F5344CB8AC3E}">
        <p14:creationId xmlns:p14="http://schemas.microsoft.com/office/powerpoint/2010/main" xmlns="" val="17771998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387475" y="908050"/>
            <a:ext cx="7756525" cy="1055688"/>
          </a:xfrm>
        </p:spPr>
        <p:txBody>
          <a:bodyPr/>
          <a:lstStyle/>
          <a:p>
            <a:r>
              <a:rPr lang="ru-RU" dirty="0"/>
              <a:t/>
            </a:r>
            <a:br>
              <a:rPr lang="ru-RU" dirty="0"/>
            </a:br>
            <a:endParaRPr lang="ru-RU" dirty="0"/>
          </a:p>
        </p:txBody>
      </p:sp>
      <p:sp>
        <p:nvSpPr>
          <p:cNvPr id="4" name="Прямоугольник 3"/>
          <p:cNvSpPr/>
          <p:nvPr/>
        </p:nvSpPr>
        <p:spPr>
          <a:xfrm>
            <a:off x="971600" y="332656"/>
            <a:ext cx="7200800" cy="4154984"/>
          </a:xfrm>
          <a:prstGeom prst="rect">
            <a:avLst/>
          </a:prstGeom>
          <a:effectLst>
            <a:glow rad="101600">
              <a:schemeClr val="accent2">
                <a:satMod val="175000"/>
                <a:alpha val="40000"/>
              </a:schemeClr>
            </a:glow>
          </a:effectLst>
          <a:scene3d>
            <a:camera prst="obliqueBottomRight"/>
            <a:lightRig rig="threePt" dir="t"/>
          </a:scene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2400" dirty="0" smtClean="0"/>
              <a:t> Метром стали считать расстояние между штрихами, нанесенными на концах архивного метра, а килограммом массу эталона архивного килограмма.</a:t>
            </a:r>
            <a:br>
              <a:rPr lang="ru-RU" sz="2400" dirty="0" smtClean="0"/>
            </a:br>
            <a:r>
              <a:rPr lang="ru-RU" sz="2400" dirty="0" smtClean="0"/>
              <a:t/>
            </a:r>
            <a:br>
              <a:rPr lang="ru-RU" sz="2400" dirty="0" smtClean="0"/>
            </a:br>
            <a:r>
              <a:rPr lang="ru-RU" sz="2400" dirty="0" smtClean="0"/>
              <a:t>Не сразу метрическая система мер получила признание. Даже через 100 лет (в 1875 г.) только 17 государств подписали </a:t>
            </a:r>
            <a:r>
              <a:rPr lang="ru-RU" sz="2400" dirty="0" err="1" smtClean="0"/>
              <a:t>Метри</a:t>
            </a:r>
            <a:r>
              <a:rPr lang="ru-RU" sz="2400" dirty="0" smtClean="0"/>
              <a:t>- </a:t>
            </a:r>
            <a:r>
              <a:rPr lang="ru-RU" sz="2400" dirty="0" err="1" smtClean="0"/>
              <a:t>ческую</a:t>
            </a:r>
            <a:r>
              <a:rPr lang="ru-RU" sz="2400" dirty="0" smtClean="0"/>
              <a:t> конвенцию «для обеспечения международного единства из- </a:t>
            </a:r>
            <a:r>
              <a:rPr lang="ru-RU" sz="2400" dirty="0" err="1" smtClean="0"/>
              <a:t>мерений</a:t>
            </a:r>
            <a:r>
              <a:rPr lang="ru-RU" sz="2400" dirty="0" smtClean="0"/>
              <a:t> и усовершенствования метрической системы мер». В настоящее время эта конвенция подписана 60 государствами.</a:t>
            </a:r>
            <a:endParaRPr lang="ru-RU" sz="2800" dirty="0"/>
          </a:p>
        </p:txBody>
      </p:sp>
    </p:spTree>
    <p:extLst>
      <p:ext uri="{BB962C8B-B14F-4D97-AF65-F5344CB8AC3E}">
        <p14:creationId xmlns:p14="http://schemas.microsoft.com/office/powerpoint/2010/main" xmlns="" val="17771998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387475" y="908050"/>
            <a:ext cx="7756525" cy="1055688"/>
          </a:xfrm>
        </p:spPr>
        <p:txBody>
          <a:bodyPr/>
          <a:lstStyle/>
          <a:p>
            <a:r>
              <a:rPr lang="ru-RU" dirty="0"/>
              <a:t/>
            </a:r>
            <a:br>
              <a:rPr lang="ru-RU" dirty="0"/>
            </a:br>
            <a:endParaRPr lang="ru-RU" dirty="0"/>
          </a:p>
        </p:txBody>
      </p:sp>
      <p:sp>
        <p:nvSpPr>
          <p:cNvPr id="4" name="Прямоугольник 3"/>
          <p:cNvSpPr/>
          <p:nvPr/>
        </p:nvSpPr>
        <p:spPr>
          <a:xfrm>
            <a:off x="971600" y="332656"/>
            <a:ext cx="7200800" cy="3785652"/>
          </a:xfrm>
          <a:prstGeom prst="rect">
            <a:avLst/>
          </a:prstGeom>
          <a:effectLst>
            <a:glow rad="101600">
              <a:schemeClr val="accent2">
                <a:satMod val="175000"/>
                <a:alpha val="40000"/>
              </a:schemeClr>
            </a:glow>
          </a:effectLst>
          <a:scene3d>
            <a:camera prst="obliqueBottomRight"/>
            <a:lightRig rig="threePt" dir="t"/>
          </a:scene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2400" dirty="0" smtClean="0"/>
              <a:t> </a:t>
            </a:r>
            <a:br>
              <a:rPr lang="ru-RU" sz="2400" dirty="0" smtClean="0"/>
            </a:br>
            <a:r>
              <a:rPr lang="ru-RU" sz="2400" dirty="0" smtClean="0"/>
              <a:t>В России метрическая система мер начала применяться наравне с русскими национальными мерами начиная с 1899 года, когда был принят специальный закон, проект которого был разработан выдающимся русским ученым Д. И. Менделеевым. Специальными постановлениями Советского государства был узаконен переход на метрическую систему мер сначала РСФСР (1918 г.), а затем и полностью СССР (1925 г.).</a:t>
            </a:r>
            <a:endParaRPr lang="ru-RU" sz="2800" dirty="0"/>
          </a:p>
        </p:txBody>
      </p:sp>
    </p:spTree>
    <p:extLst>
      <p:ext uri="{BB962C8B-B14F-4D97-AF65-F5344CB8AC3E}">
        <p14:creationId xmlns:p14="http://schemas.microsoft.com/office/powerpoint/2010/main" xmlns="" val="17771998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387475" y="908050"/>
            <a:ext cx="7756525" cy="1055688"/>
          </a:xfrm>
        </p:spPr>
        <p:txBody>
          <a:bodyPr/>
          <a:lstStyle/>
          <a:p>
            <a:r>
              <a:rPr lang="ru-RU" dirty="0"/>
              <a:t/>
            </a:r>
            <a:br>
              <a:rPr lang="ru-RU" dirty="0"/>
            </a:br>
            <a:endParaRPr lang="ru-RU" dirty="0"/>
          </a:p>
        </p:txBody>
      </p:sp>
      <p:sp>
        <p:nvSpPr>
          <p:cNvPr id="4" name="Прямоугольник 3"/>
          <p:cNvSpPr/>
          <p:nvPr/>
        </p:nvSpPr>
        <p:spPr>
          <a:xfrm>
            <a:off x="395536" y="332656"/>
            <a:ext cx="8352928" cy="5262979"/>
          </a:xfrm>
          <a:prstGeom prst="rect">
            <a:avLst/>
          </a:prstGeom>
          <a:effectLst>
            <a:glow rad="101600">
              <a:schemeClr val="accent2">
                <a:satMod val="175000"/>
                <a:alpha val="40000"/>
              </a:schemeClr>
            </a:glow>
          </a:effectLst>
          <a:scene3d>
            <a:camera prst="obliqueBottomRight"/>
            <a:lightRig rig="threePt" dir="t"/>
          </a:scene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2400" dirty="0" smtClean="0"/>
              <a:t>Созданная в XVIII веке, метрическая система мер отвечала уровню развития науки и измерительной техники того времени и, конечно, не могла быть стабильной. </a:t>
            </a:r>
            <a:endParaRPr lang="ru-RU" sz="2400" dirty="0" smtClean="0"/>
          </a:p>
          <a:p>
            <a:pPr algn="just"/>
            <a:r>
              <a:rPr lang="ru-RU" sz="2400" dirty="0" smtClean="0"/>
              <a:t>В 1921 </a:t>
            </a:r>
            <a:r>
              <a:rPr lang="ru-RU" sz="2400" dirty="0" smtClean="0"/>
              <a:t>году было создано Международное бюро мер и весов. </a:t>
            </a:r>
            <a:r>
              <a:rPr lang="ru-RU" sz="2400" dirty="0" smtClean="0"/>
              <a:t>Бурное </a:t>
            </a:r>
            <a:r>
              <a:rPr lang="ru-RU" sz="2400" dirty="0" smtClean="0"/>
              <a:t>развитие науки и производства в ХХ веке привело к</a:t>
            </a:r>
            <a:br>
              <a:rPr lang="ru-RU" sz="2400" dirty="0" smtClean="0"/>
            </a:br>
            <a:r>
              <a:rPr lang="ru-RU" sz="2400" dirty="0" smtClean="0"/>
              <a:t>тому</a:t>
            </a:r>
            <a:r>
              <a:rPr lang="ru-RU" sz="2400" dirty="0" smtClean="0"/>
              <a:t>, что к 50-м годам возникло множество различных систем единиц, дополняющих и развивающих метрическую систему мер. </a:t>
            </a:r>
            <a:endParaRPr lang="ru-RU" sz="2400" dirty="0" smtClean="0"/>
          </a:p>
          <a:p>
            <a:pPr algn="just"/>
            <a:r>
              <a:rPr lang="ru-RU" sz="2400" dirty="0" smtClean="0"/>
              <a:t>Встала </a:t>
            </a:r>
            <a:r>
              <a:rPr lang="ru-RU" sz="2400" dirty="0" smtClean="0"/>
              <a:t>проблема создания единой универсальной системы единиц величин. Большую работу по ее решению </a:t>
            </a:r>
            <a:r>
              <a:rPr lang="ru-RU" sz="2400" dirty="0" smtClean="0"/>
              <a:t>провел </a:t>
            </a:r>
            <a:r>
              <a:rPr lang="ru-RU" sz="2400" dirty="0" smtClean="0">
                <a:solidFill>
                  <a:srgbClr val="000000"/>
                </a:solidFill>
              </a:rPr>
              <a:t>Международный комитет мер и весов. </a:t>
            </a:r>
            <a:endParaRPr lang="ru-RU" sz="2400" dirty="0" smtClean="0">
              <a:solidFill>
                <a:srgbClr val="000000"/>
              </a:solidFill>
            </a:endParaRPr>
          </a:p>
          <a:p>
            <a:pPr algn="just"/>
            <a:r>
              <a:rPr lang="ru-RU" sz="2400" dirty="0" smtClean="0">
                <a:solidFill>
                  <a:srgbClr val="000000"/>
                </a:solidFill>
              </a:rPr>
              <a:t>Она </a:t>
            </a:r>
            <a:r>
              <a:rPr lang="ru-RU" sz="2400" dirty="0" smtClean="0">
                <a:solidFill>
                  <a:srgbClr val="000000"/>
                </a:solidFill>
              </a:rPr>
              <a:t>завершилась принятием в 1960 году ХІ Генеральной конференцией мер и весов решения о введении Международной системы единиц (СИ).</a:t>
            </a:r>
            <a:endParaRPr lang="ru-RU" sz="1200" dirty="0"/>
          </a:p>
        </p:txBody>
      </p:sp>
    </p:spTree>
    <p:extLst>
      <p:ext uri="{BB962C8B-B14F-4D97-AF65-F5344CB8AC3E}">
        <p14:creationId xmlns:p14="http://schemas.microsoft.com/office/powerpoint/2010/main" xmlns="" val="17771998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108</TotalTime>
  <Words>689</Words>
  <Application>Microsoft Office PowerPoint</Application>
  <PresentationFormat>Экран (4:3)</PresentationFormat>
  <Paragraphs>41</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Твердый переплет</vt:lpstr>
      <vt:lpstr>Из истории развития системы единиц  величин</vt:lpstr>
      <vt:lpstr>Введение</vt:lpstr>
      <vt:lpstr>Слайд 3</vt:lpstr>
      <vt:lpstr>Слайд 4</vt:lpstr>
      <vt:lpstr>Слайд 5</vt:lpstr>
      <vt:lpstr>Слайд 6</vt:lpstr>
      <vt:lpstr>Слайд 7</vt:lpstr>
      <vt:lpstr>Слайд 8</vt:lpstr>
      <vt:lpstr>Слайд 9</vt:lpstr>
      <vt:lpstr> </vt:lpstr>
      <vt:lpstr> </vt:lpstr>
      <vt:lpstr> </vt:lpstr>
      <vt:lpstr> </vt:lpstr>
      <vt:lpstr> </vt:lpstr>
      <vt:lpstr> </vt:lpstr>
      <vt:lpst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развития единиц величин</dc:title>
  <dc:creator>Кристина</dc:creator>
  <cp:lastModifiedBy>Asus</cp:lastModifiedBy>
  <cp:revision>13</cp:revision>
  <dcterms:created xsi:type="dcterms:W3CDTF">2019-01-24T12:36:40Z</dcterms:created>
  <dcterms:modified xsi:type="dcterms:W3CDTF">2024-01-17T19:44:12Z</dcterms:modified>
</cp:coreProperties>
</file>